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996952"/>
            <a:ext cx="6624736" cy="1512168"/>
          </a:xfrm>
        </p:spPr>
        <p:txBody>
          <a:bodyPr vert="horz">
            <a:normAutofit fontScale="25000" lnSpcReduction="20000"/>
          </a:bodyPr>
          <a:lstStyle/>
          <a:p>
            <a:pPr algn="r"/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algn="r"/>
            <a:endParaRPr lang="ru-RU" sz="32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algn="r"/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algn="r"/>
            <a:endParaRPr lang="ru-RU" sz="3200" b="1" dirty="0">
              <a:solidFill>
                <a:schemeClr val="tx2">
                  <a:lumMod val="75000"/>
                </a:schemeClr>
              </a:solidFill>
              <a:latin typeface="Constantia" pitchFamily="18" charset="0"/>
            </a:endParaRPr>
          </a:p>
          <a:p>
            <a:pPr algn="ctr"/>
            <a:r>
              <a:rPr lang="ru-RU" sz="11200" b="1" dirty="0" smtClean="0">
                <a:solidFill>
                  <a:schemeClr val="accent1"/>
                </a:solidFill>
                <a:latin typeface="Constantia" pitchFamily="18" charset="0"/>
              </a:rPr>
              <a:t>Номинация: </a:t>
            </a:r>
          </a:p>
          <a:p>
            <a:pPr algn="ctr"/>
            <a:r>
              <a:rPr lang="ru-RU" sz="11200" b="1" i="1" dirty="0" smtClean="0">
                <a:solidFill>
                  <a:schemeClr val="accent1"/>
                </a:solidFill>
                <a:latin typeface="Constantia" pitchFamily="18" charset="0"/>
              </a:rPr>
              <a:t>«</a:t>
            </a:r>
            <a:r>
              <a:rPr lang="en-US" sz="11200" b="1" i="1" dirty="0" smtClean="0">
                <a:solidFill>
                  <a:schemeClr val="accent1"/>
                </a:solidFill>
                <a:latin typeface="Constantia" pitchFamily="18" charset="0"/>
              </a:rPr>
              <a:t>PRO- </a:t>
            </a:r>
            <a:r>
              <a:rPr lang="ru-RU" sz="11200" b="1" i="1" dirty="0" smtClean="0">
                <a:solidFill>
                  <a:schemeClr val="accent1"/>
                </a:solidFill>
                <a:latin typeface="Constantia" pitchFamily="18" charset="0"/>
              </a:rPr>
              <a:t>этапы педагогического </a:t>
            </a:r>
          </a:p>
          <a:p>
            <a:pPr algn="ctr"/>
            <a:r>
              <a:rPr lang="ru-RU" sz="11200" b="1" i="1" dirty="0" smtClean="0">
                <a:solidFill>
                  <a:schemeClr val="accent1"/>
                </a:solidFill>
                <a:latin typeface="Constantia" pitchFamily="18" charset="0"/>
              </a:rPr>
              <a:t>становления»</a:t>
            </a:r>
          </a:p>
          <a:p>
            <a:pPr algn="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Constantia" pitchFamily="18" charset="0"/>
            </a:endParaRPr>
          </a:p>
          <a:p>
            <a:pPr algn="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Constantia" pitchFamily="18" charset="0"/>
            </a:endParaRPr>
          </a:p>
          <a:p>
            <a:pPr algn="r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Constantia" pitchFamily="18" charset="0"/>
            </a:endParaRPr>
          </a:p>
          <a:p>
            <a:pPr algn="r"/>
            <a:endParaRPr lang="ru-RU" dirty="0" smtClean="0">
              <a:solidFill>
                <a:schemeClr val="tx1">
                  <a:lumMod val="65000"/>
                  <a:lumOff val="35000"/>
                </a:schemeClr>
              </a:solidFill>
              <a:latin typeface="Constant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6120680" cy="1800199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/>
              <a:t>Конкурс </a:t>
            </a:r>
            <a:br>
              <a:rPr lang="ru-RU" sz="6000" b="1" dirty="0" smtClean="0"/>
            </a:br>
            <a:r>
              <a:rPr lang="ru-RU" sz="6000" b="1" dirty="0" smtClean="0"/>
              <a:t>«</a:t>
            </a:r>
            <a:r>
              <a:rPr lang="en-US" sz="6000" b="1" dirty="0" smtClean="0">
                <a:latin typeface="Jokerman" pitchFamily="82" charset="0"/>
              </a:rPr>
              <a:t>PRO-</a:t>
            </a:r>
            <a:r>
              <a:rPr lang="ru-RU" sz="6000" b="1" dirty="0" smtClean="0"/>
              <a:t>педагог»</a:t>
            </a:r>
            <a:endParaRPr lang="ru-RU" sz="6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11760" y="5109308"/>
            <a:ext cx="432048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п</a:t>
            </a:r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резентацию выполнила:</a:t>
            </a:r>
          </a:p>
          <a:p>
            <a:pPr algn="r"/>
            <a:r>
              <a:rPr lang="ru-RU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Андронова Вероника </a:t>
            </a:r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Алексеевна,</a:t>
            </a:r>
            <a:endParaRPr lang="ru-RU" sz="2000" b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r"/>
            <a:r>
              <a:rPr lang="ru-RU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социальный педагог, МАДОУ «Детский сад №23» </a:t>
            </a:r>
            <a:r>
              <a:rPr lang="ru-RU" sz="20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г.Перми</a:t>
            </a:r>
            <a:endParaRPr lang="ru-RU" sz="2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0961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x_56c2b2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844824"/>
            <a:ext cx="3146413" cy="209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E:\Мероприятия которые мы организовывали  сами\Центр для детей оставшихся без попечения родителей\Сказкотерапия\IMG_58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53832"/>
            <a:ext cx="1826940" cy="2740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700808"/>
            <a:ext cx="3672408" cy="5157192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Который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открыл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для меня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увлекательный мир студенческой жизни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Который помог поверить, что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педагог это Достойно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Который преображал учебные годы так, что </a:t>
            </a:r>
            <a:r>
              <a:rPr lang="ru-RU" sz="23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я смогла увидеть и прочувствовать </a:t>
            </a:r>
            <a:r>
              <a:rPr lang="ru-RU" sz="23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каждую грань педагогической профессии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8064896" cy="864096"/>
          </a:xfrm>
        </p:spPr>
        <p:txBody>
          <a:bodyPr>
            <a:noAutofit/>
          </a:bodyPr>
          <a:lstStyle/>
          <a:p>
            <a:r>
              <a:rPr lang="en-US" sz="2900" b="1" dirty="0" smtClean="0">
                <a:solidFill>
                  <a:srgbClr val="FF8600"/>
                </a:solidFill>
              </a:rPr>
              <a:t>I </a:t>
            </a:r>
            <a:r>
              <a:rPr lang="ru-RU" sz="2900" b="1" dirty="0" smtClean="0">
                <a:solidFill>
                  <a:srgbClr val="FF8600"/>
                </a:solidFill>
              </a:rPr>
              <a:t>ЭТАП:</a:t>
            </a:r>
            <a:r>
              <a:rPr lang="ru-RU" sz="2900" b="1" dirty="0">
                <a:solidFill>
                  <a:srgbClr val="FF8600"/>
                </a:solidFill>
              </a:rPr>
              <a:t/>
            </a:r>
            <a:br>
              <a:rPr lang="ru-RU" sz="2900" b="1" dirty="0">
                <a:solidFill>
                  <a:srgbClr val="FF8600"/>
                </a:solidFill>
              </a:rPr>
            </a:br>
            <a:r>
              <a:rPr lang="ru-RU" sz="2900" b="1" dirty="0">
                <a:solidFill>
                  <a:srgbClr val="FF8600"/>
                </a:solidFill>
              </a:rPr>
              <a:t>«ГРАНАТОВЫЙ КЛЮЧ К ПРОФЕССИИ ПЕДАГОГА»</a:t>
            </a:r>
            <a:endParaRPr lang="ru-RU" sz="2900" b="1" dirty="0"/>
          </a:p>
        </p:txBody>
      </p:sp>
      <p:pic>
        <p:nvPicPr>
          <p:cNvPr id="3075" name="Picture 3" descr="E:\IMG_409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501008"/>
            <a:ext cx="4032448" cy="314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Администратор\Desktop\granat_pri_beremennos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09924" y="4671180"/>
            <a:ext cx="234017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89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28800"/>
            <a:ext cx="4032448" cy="5040560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3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Дал </a:t>
            </a:r>
            <a:r>
              <a:rPr lang="ru-RU" sz="23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ощущение того, </a:t>
            </a:r>
            <a:r>
              <a:rPr lang="ru-RU" sz="23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что</a:t>
            </a:r>
            <a:r>
              <a:rPr lang="ru-RU" sz="23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как педагог, я нужна этому миру и </a:t>
            </a:r>
            <a:r>
              <a:rPr lang="ru-RU" sz="23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мой труд важен</a:t>
            </a:r>
            <a:r>
              <a:rPr lang="ru-RU" sz="23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3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3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Дал осознать и принять тот факт, что </a:t>
            </a:r>
            <a:r>
              <a:rPr lang="ru-RU" sz="23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становление и развитие </a:t>
            </a:r>
            <a:r>
              <a:rPr lang="ru-RU" sz="23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своей личности, </a:t>
            </a:r>
            <a:r>
              <a:rPr lang="ru-RU" sz="23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это навсегда</a:t>
            </a:r>
            <a:r>
              <a:rPr lang="ru-RU" sz="23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3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3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Придал </a:t>
            </a:r>
            <a:r>
              <a:rPr lang="ru-RU" sz="2300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уверенности и степенности</a:t>
            </a:r>
            <a:r>
              <a:rPr lang="ru-RU" sz="2300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моему характеру.</a:t>
            </a:r>
            <a:endParaRPr lang="ru-RU" sz="23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559168" cy="1054394"/>
          </a:xfrm>
        </p:spPr>
        <p:txBody>
          <a:bodyPr/>
          <a:lstStyle/>
          <a:p>
            <a:r>
              <a:rPr lang="en-US" sz="2900" b="1" dirty="0" smtClean="0">
                <a:solidFill>
                  <a:srgbClr val="FF8600"/>
                </a:solidFill>
              </a:rPr>
              <a:t>II </a:t>
            </a:r>
            <a:r>
              <a:rPr lang="ru-RU" sz="2900" b="1" dirty="0" smtClean="0">
                <a:solidFill>
                  <a:srgbClr val="FF8600"/>
                </a:solidFill>
              </a:rPr>
              <a:t>ЭТАП:</a:t>
            </a:r>
            <a:br>
              <a:rPr lang="ru-RU" sz="2900" b="1" dirty="0" smtClean="0">
                <a:solidFill>
                  <a:srgbClr val="FF8600"/>
                </a:solidFill>
              </a:rPr>
            </a:br>
            <a:r>
              <a:rPr lang="ru-RU" sz="2900" b="1" dirty="0" smtClean="0">
                <a:solidFill>
                  <a:srgbClr val="FF8600"/>
                </a:solidFill>
              </a:rPr>
              <a:t>«ГЛАТОК ВОЗДУХА С ДИПЛОМНОГО ПЬЕДЕСТАЛА»</a:t>
            </a:r>
            <a:endParaRPr lang="ru-RU" sz="2900" dirty="0"/>
          </a:p>
        </p:txBody>
      </p:sp>
      <p:pic>
        <p:nvPicPr>
          <p:cNvPr id="4099" name="Picture 3" descr="C:\Users\Администратор\Desktop\ca5YkywUhs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628800"/>
            <a:ext cx="3816424" cy="280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Администратор\Desktop\a82a9a1acf0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757" y="4077072"/>
            <a:ext cx="3131968" cy="2612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0262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Администратор\Desktop\a8oIZ1Vq0r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576" y="1653610"/>
            <a:ext cx="252028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620182"/>
            <a:ext cx="4536504" cy="5049178"/>
          </a:xfrm>
        </p:spPr>
        <p:txBody>
          <a:bodyPr>
            <a:normAutofit fontScale="85000" lnSpcReduction="2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Сейчас,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я полна сил и энергии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для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трансформации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 своего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мировоззрения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;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Внутри меня разгорелся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огонь драйва и задора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, который вынуждает меня на участие в различных конкурсах, во всех и сразу. 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Ещё подливает масло в огонь и мое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стремление стать лучше, узнать еще больше, шагать в ногу со временем, быть востребованным  и счастливым педагогом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. Для этого я с удовольствием учусь на различных обучающих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курсах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600" dirty="0">
              <a:latin typeface="Calibri"/>
              <a:ea typeface="Calibri"/>
              <a:cs typeface="Times New Roman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FF8600"/>
                </a:solidFill>
              </a:rPr>
              <a:t>IIi</a:t>
            </a:r>
            <a:r>
              <a:rPr lang="en-US" b="1" dirty="0" smtClean="0">
                <a:solidFill>
                  <a:srgbClr val="FF8600"/>
                </a:solidFill>
              </a:rPr>
              <a:t> </a:t>
            </a:r>
            <a:r>
              <a:rPr lang="ru-RU" b="1" dirty="0">
                <a:solidFill>
                  <a:srgbClr val="FF8600"/>
                </a:solidFill>
              </a:rPr>
              <a:t>ЭТАП:</a:t>
            </a:r>
            <a:br>
              <a:rPr lang="ru-RU" b="1" dirty="0">
                <a:solidFill>
                  <a:srgbClr val="FF8600"/>
                </a:solidFill>
              </a:rPr>
            </a:br>
            <a:r>
              <a:rPr lang="ru-RU" b="1" dirty="0" smtClean="0">
                <a:solidFill>
                  <a:srgbClr val="FF8600"/>
                </a:solidFill>
              </a:rPr>
              <a:t>«в разгаре </a:t>
            </a:r>
            <a:r>
              <a:rPr lang="ru-RU" b="1" dirty="0" err="1" smtClean="0">
                <a:solidFill>
                  <a:srgbClr val="FF8600"/>
                </a:solidFill>
              </a:rPr>
              <a:t>педагоГИческой</a:t>
            </a:r>
            <a:r>
              <a:rPr lang="ru-RU" b="1" dirty="0" smtClean="0">
                <a:solidFill>
                  <a:srgbClr val="FF8600"/>
                </a:solidFill>
              </a:rPr>
              <a:t> жизни»</a:t>
            </a:r>
            <a:endParaRPr lang="ru-RU" dirty="0"/>
          </a:p>
        </p:txBody>
      </p:sp>
      <p:pic>
        <p:nvPicPr>
          <p:cNvPr id="5123" name="Picture 3" descr="C:\Users\Администратор\Desktop\aUDEkZRXYs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620182"/>
            <a:ext cx="2400651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Администратор\Desktop\kf9EzWk_Go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582" y="4005064"/>
            <a:ext cx="2586293" cy="2406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467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3" y="1628800"/>
            <a:ext cx="3528392" cy="5112567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 smtClean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Это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счастливый педагог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который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на закате своего многогранного педагогического пути,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сможет до последнего вздоха, передавать свои знания и умения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новому поколению;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Это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довольный педагог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который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 сможет 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быть гибким и успевать лавировать в бушующих волнах </a:t>
            </a:r>
            <a:r>
              <a:rPr lang="ru-RU" dirty="0">
                <a:solidFill>
                  <a:srgbClr val="002060"/>
                </a:solidFill>
                <a:latin typeface="Times New Roman"/>
                <a:ea typeface="Calibri"/>
                <a:cs typeface="Times New Roman"/>
              </a:rPr>
              <a:t>яркого и нового мира.</a:t>
            </a:r>
            <a:endParaRPr lang="ru-RU" sz="1600" dirty="0">
              <a:solidFill>
                <a:srgbClr val="002060"/>
              </a:solidFill>
              <a:latin typeface="Calibri"/>
              <a:ea typeface="Calibri"/>
              <a:cs typeface="Times New Roman"/>
            </a:endParaRPr>
          </a:p>
          <a:p>
            <a:pPr marL="4572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381260" cy="1054394"/>
          </a:xfrm>
        </p:spPr>
        <p:txBody>
          <a:bodyPr/>
          <a:lstStyle/>
          <a:p>
            <a:r>
              <a:rPr lang="en-US" sz="2800" b="1" dirty="0" smtClean="0">
                <a:solidFill>
                  <a:srgbClr val="FF8600"/>
                </a:solidFill>
              </a:rPr>
              <a:t>I</a:t>
            </a:r>
            <a:r>
              <a:rPr lang="en-US" sz="2800" b="1" dirty="0">
                <a:solidFill>
                  <a:srgbClr val="FF8600"/>
                </a:solidFill>
              </a:rPr>
              <a:t>v</a:t>
            </a:r>
            <a:r>
              <a:rPr lang="en-US" sz="2800" b="1" dirty="0" smtClean="0">
                <a:solidFill>
                  <a:srgbClr val="FF8600"/>
                </a:solidFill>
              </a:rPr>
              <a:t> </a:t>
            </a:r>
            <a:r>
              <a:rPr lang="ru-RU" sz="2800" b="1" dirty="0">
                <a:solidFill>
                  <a:srgbClr val="FF8600"/>
                </a:solidFill>
              </a:rPr>
              <a:t>ЭТАП:</a:t>
            </a:r>
            <a:br>
              <a:rPr lang="ru-RU" sz="2800" b="1" dirty="0">
                <a:solidFill>
                  <a:srgbClr val="FF8600"/>
                </a:solidFill>
              </a:rPr>
            </a:br>
            <a:r>
              <a:rPr lang="ru-RU" sz="2800" b="1" dirty="0" smtClean="0">
                <a:solidFill>
                  <a:srgbClr val="FF8600"/>
                </a:solidFill>
              </a:rPr>
              <a:t>«старец провожающий пылающий закат»</a:t>
            </a:r>
            <a:endParaRPr lang="ru-RU" sz="2800" dirty="0"/>
          </a:p>
        </p:txBody>
      </p:sp>
      <p:pic>
        <p:nvPicPr>
          <p:cNvPr id="6146" name="Picture 2" descr="https://otvet.imgsmail.ru/download/98906ed832279bfb8ae2613c64d201b1_h-2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5040560" cy="2640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63888" y="4437112"/>
            <a:ext cx="537935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завершении хочу сказать, словами из прочитанной недавно цитаты: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Был блеск и богатство, могущество трона,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Всемирная слава, хвала и почет…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И было кольцо у царя Соломона,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 нем была надпись: «И это пройдет!»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Данная цитата может стать весомой составляющей педагогической копилки в руках педагога, я в этом полностью уверена, а вы?</a:t>
            </a:r>
          </a:p>
        </p:txBody>
      </p:sp>
    </p:spTree>
    <p:extLst>
      <p:ext uri="{BB962C8B-B14F-4D97-AF65-F5344CB8AC3E}">
        <p14:creationId xmlns:p14="http://schemas.microsoft.com/office/powerpoint/2010/main" val="37530031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108</TotalTime>
  <Words>275</Words>
  <Application>Microsoft Office PowerPoint</Application>
  <PresentationFormat>Экран (4:3)</PresentationFormat>
  <Paragraphs>35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Сетка</vt:lpstr>
      <vt:lpstr>Конкурс  «PRO-педагог»</vt:lpstr>
      <vt:lpstr>I ЭТАП: «ГРАНАТОВЫЙ КЛЮЧ К ПРОФЕССИИ ПЕДАГОГА»</vt:lpstr>
      <vt:lpstr>II ЭТАП: «ГЛАТОК ВОЗДУХА С ДИПЛОМНОГО ПЬЕДЕСТАЛА»</vt:lpstr>
      <vt:lpstr>IIi ЭТАП: «в разгаре педагоГИческой жизни»</vt:lpstr>
      <vt:lpstr>Iv ЭТАП: «старец провожающий пылающий закат»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 «PRO-педагог»</dc:title>
  <dc:creator>Администратор</dc:creator>
  <cp:lastModifiedBy>User45</cp:lastModifiedBy>
  <cp:revision>12</cp:revision>
  <dcterms:created xsi:type="dcterms:W3CDTF">2018-12-06T05:05:28Z</dcterms:created>
  <dcterms:modified xsi:type="dcterms:W3CDTF">2018-12-06T07:04:25Z</dcterms:modified>
</cp:coreProperties>
</file>